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6" r:id="rId3"/>
    <p:sldId id="259" r:id="rId4"/>
    <p:sldId id="260" r:id="rId5"/>
    <p:sldId id="261" r:id="rId6"/>
    <p:sldId id="263" r:id="rId7"/>
    <p:sldId id="262" r:id="rId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473"/>
    <a:srgbClr val="F6881F"/>
    <a:srgbClr val="D59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0" d="100"/>
          <a:sy n="80" d="100"/>
        </p:scale>
        <p:origin x="2126"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sv-SE"/>
              <a:t>Klicka här för att ändra format</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p>
            <a:fld id="{F2DA3AEF-2935-41F6-A282-24CBFB840D8D}" type="datetimeFigureOut">
              <a:rPr lang="sv-SE" smtClean="0"/>
              <a:t>2019-01-07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912423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2DA3AEF-2935-41F6-A282-24CBFB840D8D}" type="datetimeFigureOut">
              <a:rPr lang="sv-SE" smtClean="0"/>
              <a:t>2019-01-07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3111456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2DA3AEF-2935-41F6-A282-24CBFB840D8D}" type="datetimeFigureOut">
              <a:rPr lang="sv-SE" smtClean="0"/>
              <a:t>2019-01-07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275668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F2DA3AEF-2935-41F6-A282-24CBFB840D8D}" type="datetimeFigureOut">
              <a:rPr lang="sv-SE" smtClean="0"/>
              <a:t>2019-01-07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16940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sv-SE"/>
              <a:t>Klicka här för att ändra format</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F2DA3AEF-2935-41F6-A282-24CBFB840D8D}" type="datetimeFigureOut">
              <a:rPr lang="sv-SE" smtClean="0"/>
              <a:t>2019-01-07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210569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F2DA3AEF-2935-41F6-A282-24CBFB840D8D}" type="datetimeFigureOut">
              <a:rPr lang="sv-SE" smtClean="0"/>
              <a:t>2019-01-07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148375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sv-SE"/>
              <a:t>Klicka här för att ändra format</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4" name="Content Placeholder 3"/>
          <p:cNvSpPr>
            <a:spLocks noGrp="1"/>
          </p:cNvSpPr>
          <p:nvPr>
            <p:ph sz="half" idx="2"/>
          </p:nvPr>
        </p:nvSpPr>
        <p:spPr>
          <a:xfrm>
            <a:off x="472381" y="3618442"/>
            <a:ext cx="2901255" cy="532218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Redigera format för bakgrundstext</a:t>
            </a:r>
          </a:p>
        </p:txBody>
      </p:sp>
      <p:sp>
        <p:nvSpPr>
          <p:cNvPr id="6" name="Content Placeholder 5"/>
          <p:cNvSpPr>
            <a:spLocks noGrp="1"/>
          </p:cNvSpPr>
          <p:nvPr>
            <p:ph sz="quarter" idx="4"/>
          </p:nvPr>
        </p:nvSpPr>
        <p:spPr>
          <a:xfrm>
            <a:off x="3471863" y="3618442"/>
            <a:ext cx="2915543" cy="5322183"/>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F2DA3AEF-2935-41F6-A282-24CBFB840D8D}" type="datetimeFigureOut">
              <a:rPr lang="sv-SE" smtClean="0"/>
              <a:t>2019-01-07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168298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F2DA3AEF-2935-41F6-A282-24CBFB840D8D}" type="datetimeFigureOut">
              <a:rPr lang="sv-SE" smtClean="0"/>
              <a:t>2019-01-07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961629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DA3AEF-2935-41F6-A282-24CBFB840D8D}" type="datetimeFigureOut">
              <a:rPr lang="sv-SE" smtClean="0"/>
              <a:t>2019-01-07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415301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v-SE"/>
              <a:t>Klicka här för att ändra format</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Date Placeholder 4"/>
          <p:cNvSpPr>
            <a:spLocks noGrp="1"/>
          </p:cNvSpPr>
          <p:nvPr>
            <p:ph type="dt" sz="half" idx="10"/>
          </p:nvPr>
        </p:nvSpPr>
        <p:spPr/>
        <p:txBody>
          <a:bodyPr/>
          <a:lstStyle/>
          <a:p>
            <a:fld id="{F2DA3AEF-2935-41F6-A282-24CBFB840D8D}" type="datetimeFigureOut">
              <a:rPr lang="sv-SE" smtClean="0"/>
              <a:t>2019-01-07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4897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Redigera format för bakgrundstext</a:t>
            </a:r>
          </a:p>
        </p:txBody>
      </p:sp>
      <p:sp>
        <p:nvSpPr>
          <p:cNvPr id="5" name="Date Placeholder 4"/>
          <p:cNvSpPr>
            <a:spLocks noGrp="1"/>
          </p:cNvSpPr>
          <p:nvPr>
            <p:ph type="dt" sz="half" idx="10"/>
          </p:nvPr>
        </p:nvSpPr>
        <p:spPr/>
        <p:txBody>
          <a:bodyPr/>
          <a:lstStyle/>
          <a:p>
            <a:fld id="{F2DA3AEF-2935-41F6-A282-24CBFB840D8D}" type="datetimeFigureOut">
              <a:rPr lang="sv-SE" smtClean="0"/>
              <a:t>2019-01-07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9BB63C98-F8BA-4E08-84AB-11595CDD3F96}" type="slidenum">
              <a:rPr lang="sv-SE" smtClean="0"/>
              <a:t>‹#›</a:t>
            </a:fld>
            <a:endParaRPr lang="sv-SE"/>
          </a:p>
        </p:txBody>
      </p:sp>
    </p:spTree>
    <p:extLst>
      <p:ext uri="{BB962C8B-B14F-4D97-AF65-F5344CB8AC3E}">
        <p14:creationId xmlns:p14="http://schemas.microsoft.com/office/powerpoint/2010/main" val="9138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2DA3AEF-2935-41F6-A282-24CBFB840D8D}" type="datetimeFigureOut">
              <a:rPr lang="sv-SE" smtClean="0"/>
              <a:t>2019-01-07</a:t>
            </a:fld>
            <a:endParaRPr lang="sv-S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9BB63C98-F8BA-4E08-84AB-11595CDD3F96}" type="slidenum">
              <a:rPr lang="sv-SE" smtClean="0"/>
              <a:t>‹#›</a:t>
            </a:fld>
            <a:endParaRPr lang="sv-SE"/>
          </a:p>
        </p:txBody>
      </p:sp>
    </p:spTree>
    <p:extLst>
      <p:ext uri="{BB962C8B-B14F-4D97-AF65-F5344CB8AC3E}">
        <p14:creationId xmlns:p14="http://schemas.microsoft.com/office/powerpoint/2010/main" val="2955627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067" y="170143"/>
            <a:ext cx="2406650" cy="611572"/>
          </a:xfrm>
          <a:prstGeom prst="rect">
            <a:avLst/>
          </a:prstGeom>
        </p:spPr>
      </p:pic>
      <p:grpSp>
        <p:nvGrpSpPr>
          <p:cNvPr id="24" name="Grupp 23"/>
          <p:cNvGrpSpPr/>
          <p:nvPr/>
        </p:nvGrpSpPr>
        <p:grpSpPr>
          <a:xfrm>
            <a:off x="0" y="863600"/>
            <a:ext cx="6858000" cy="9042399"/>
            <a:chOff x="-226221" y="687773"/>
            <a:chExt cx="5033587" cy="5801753"/>
          </a:xfrm>
          <a:gradFill flip="none" rotWithShape="1">
            <a:gsLst>
              <a:gs pos="0">
                <a:schemeClr val="accent2"/>
              </a:gs>
              <a:gs pos="100000">
                <a:srgbClr val="F6881F"/>
              </a:gs>
            </a:gsLst>
            <a:lin ang="2700000" scaled="1"/>
            <a:tileRect/>
          </a:gradFill>
        </p:grpSpPr>
        <p:grpSp>
          <p:nvGrpSpPr>
            <p:cNvPr id="23" name="Grupp 22"/>
            <p:cNvGrpSpPr/>
            <p:nvPr/>
          </p:nvGrpSpPr>
          <p:grpSpPr>
            <a:xfrm>
              <a:off x="-226221" y="687773"/>
              <a:ext cx="5033587" cy="5801753"/>
              <a:chOff x="-226221" y="687773"/>
              <a:chExt cx="5033587" cy="5801753"/>
            </a:xfrm>
            <a:grpFill/>
          </p:grpSpPr>
          <p:sp>
            <p:nvSpPr>
              <p:cNvPr id="21" name="Rektangel 20"/>
              <p:cNvSpPr/>
              <p:nvPr/>
            </p:nvSpPr>
            <p:spPr>
              <a:xfrm>
                <a:off x="-226221" y="687773"/>
                <a:ext cx="5033587" cy="5801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p:cNvSpPr/>
              <p:nvPr/>
            </p:nvSpPr>
            <p:spPr>
              <a:xfrm>
                <a:off x="24335" y="1475108"/>
                <a:ext cx="4532473" cy="4956611"/>
              </a:xfrm>
              <a:prstGeom prst="rect">
                <a:avLst/>
              </a:prstGeom>
              <a:grpFill/>
              <a:ln>
                <a:noFill/>
              </a:ln>
            </p:spPr>
            <p:txBody>
              <a:bodyPr wrap="square">
                <a:spAutoFit/>
              </a:bodyPr>
              <a:lstStyle/>
              <a:p>
                <a:pPr algn="just"/>
                <a:r>
                  <a:rPr lang="sv-SE" sz="1400" dirty="0" err="1">
                    <a:solidFill>
                      <a:schemeClr val="bg1"/>
                    </a:solidFill>
                    <a:latin typeface="Arial" panose="020B0604020202020204" pitchFamily="34" charset="0"/>
                    <a:cs typeface="Arial" panose="020B0604020202020204" pitchFamily="34" charset="0"/>
                  </a:rPr>
                  <a:t>Parageras</a:t>
                </a:r>
                <a:r>
                  <a:rPr lang="sv-SE" sz="1400" dirty="0">
                    <a:solidFill>
                      <a:schemeClr val="bg1"/>
                    </a:solidFill>
                    <a:latin typeface="Arial" panose="020B0604020202020204" pitchFamily="34" charset="0"/>
                    <a:cs typeface="Arial" panose="020B0604020202020204" pitchFamily="34" charset="0"/>
                  </a:rPr>
                  <a:t> individuella ledarutvecklingsprogram är ett program som ger dig möjlighet att på ett tidseffektivt och unikt sätt utvecklas som ledare, detta med utgångspunkt i våra väl etablerade ledarprogram men med en individuell tidplan och ett upplägg som anpassas efter din agenda. På så sätt  har du flexibilitet att styra startdatum, utbildningstakt och plats där du föredrar att genomföra utbildningen.</a:t>
                </a:r>
              </a:p>
              <a:p>
                <a:pPr algn="just"/>
                <a:endParaRPr lang="sv-SE" sz="1400" dirty="0">
                  <a:solidFill>
                    <a:schemeClr val="bg1"/>
                  </a:solidFill>
                  <a:latin typeface="Arial" panose="020B0604020202020204" pitchFamily="34" charset="0"/>
                  <a:cs typeface="Arial" panose="020B0604020202020204" pitchFamily="34" charset="0"/>
                </a:endParaRPr>
              </a:p>
              <a:p>
                <a:pPr algn="just"/>
                <a:r>
                  <a:rPr lang="sv-SE" sz="1400" dirty="0">
                    <a:solidFill>
                      <a:schemeClr val="bg1"/>
                    </a:solidFill>
                    <a:latin typeface="Arial" panose="020B0604020202020204" pitchFamily="34" charset="0"/>
                    <a:cs typeface="Arial" panose="020B0604020202020204" pitchFamily="34" charset="0"/>
                  </a:rPr>
                  <a:t>Genom programmet får du också möjlighet till fördjupad individuell rådgivning kopplat till de moment, teorier och övningar vi arbetar med under programmet. </a:t>
                </a:r>
              </a:p>
              <a:p>
                <a:pPr algn="just"/>
                <a:endParaRPr lang="sv-SE" sz="1400" dirty="0">
                  <a:solidFill>
                    <a:schemeClr val="bg1"/>
                  </a:solidFill>
                  <a:latin typeface="Arial" panose="020B0604020202020204" pitchFamily="34" charset="0"/>
                  <a:cs typeface="Arial" panose="020B0604020202020204" pitchFamily="34" charset="0"/>
                </a:endParaRPr>
              </a:p>
              <a:p>
                <a:pPr algn="just"/>
                <a:r>
                  <a:rPr lang="sv-SE" sz="1400" dirty="0">
                    <a:solidFill>
                      <a:schemeClr val="bg1"/>
                    </a:solidFill>
                    <a:latin typeface="Arial" panose="020B0604020202020204" pitchFamily="34" charset="0"/>
                    <a:cs typeface="Arial" panose="020B0604020202020204" pitchFamily="34" charset="0"/>
                  </a:rPr>
                  <a:t>Du träffar </a:t>
                </a:r>
                <a:r>
                  <a:rPr lang="sv-SE" sz="1400" dirty="0" err="1">
                    <a:solidFill>
                      <a:schemeClr val="bg1"/>
                    </a:solidFill>
                    <a:latin typeface="Arial" panose="020B0604020202020204" pitchFamily="34" charset="0"/>
                    <a:cs typeface="Arial" panose="020B0604020202020204" pitchFamily="34" charset="0"/>
                  </a:rPr>
                  <a:t>Parageras</a:t>
                </a:r>
                <a:r>
                  <a:rPr lang="sv-SE" sz="1400" dirty="0">
                    <a:solidFill>
                      <a:schemeClr val="bg1"/>
                    </a:solidFill>
                    <a:latin typeface="Arial" panose="020B0604020202020204" pitchFamily="34" charset="0"/>
                    <a:cs typeface="Arial" panose="020B0604020202020204" pitchFamily="34" charset="0"/>
                  </a:rPr>
                  <a:t> erfarna kursledare individuellt under 5 * 2 timmar. Mellan tillfällena befäster du din kunskap med hjälp av hemuppgifter direkt kopplade till det du precis har lärt dig och din specifika verksamhet.</a:t>
                </a:r>
              </a:p>
              <a:p>
                <a:pPr algn="just"/>
                <a:endParaRPr lang="sv-SE" sz="1400" dirty="0">
                  <a:solidFill>
                    <a:schemeClr val="bg1"/>
                  </a:solidFill>
                  <a:latin typeface="Arial" panose="020B0604020202020204" pitchFamily="34" charset="0"/>
                  <a:cs typeface="Arial" panose="020B0604020202020204" pitchFamily="34" charset="0"/>
                </a:endParaRPr>
              </a:p>
              <a:p>
                <a:pPr algn="just"/>
                <a:r>
                  <a:rPr lang="sv-SE" sz="1400" dirty="0">
                    <a:solidFill>
                      <a:schemeClr val="bg1"/>
                    </a:solidFill>
                    <a:latin typeface="Arial" panose="020B0604020202020204" pitchFamily="34" charset="0"/>
                    <a:cs typeface="Arial" panose="020B0604020202020204" pitchFamily="34" charset="0"/>
                  </a:rPr>
                  <a:t>Om du så önskar kan vi anpassa programmet så att det genomförs tillsammans med ytterligare 1-2 kollegor från din organisation.</a:t>
                </a:r>
              </a:p>
              <a:p>
                <a:pPr algn="just"/>
                <a:endParaRPr lang="sv-SE" sz="1400" dirty="0">
                  <a:solidFill>
                    <a:schemeClr val="bg1"/>
                  </a:solidFill>
                  <a:latin typeface="Arial" panose="020B0604020202020204" pitchFamily="34" charset="0"/>
                  <a:cs typeface="Arial" panose="020B0604020202020204" pitchFamily="34" charset="0"/>
                </a:endParaRPr>
              </a:p>
              <a:p>
                <a:pPr algn="just"/>
                <a:r>
                  <a:rPr lang="sv-SE" sz="1400" dirty="0">
                    <a:solidFill>
                      <a:schemeClr val="bg1"/>
                    </a:solidFill>
                    <a:latin typeface="Arial" panose="020B0604020202020204" pitchFamily="34" charset="0"/>
                    <a:cs typeface="Arial" panose="020B0604020202020204" pitchFamily="34" charset="0"/>
                  </a:rPr>
                  <a:t>Vi vänder oss till dig som är nybliven ledare såväl som till ledare med flera års erfarenhet i ledarskapet. Vår pedagogik baserar sig på etablerad forskning och teoretiska modeller. Du som deltagare får tillfälle att reflektera direkt  tillsammans med din kursledare utifrån din egen beteendeprofil, dina behov och därigenom träna ditt ledarskap.</a:t>
                </a:r>
              </a:p>
              <a:p>
                <a:pPr algn="just"/>
                <a:endParaRPr lang="sv-SE" sz="1400" dirty="0">
                  <a:solidFill>
                    <a:schemeClr val="bg1"/>
                  </a:solidFill>
                  <a:latin typeface="Arial" panose="020B0604020202020204" pitchFamily="34" charset="0"/>
                  <a:cs typeface="Arial" panose="020B0604020202020204" pitchFamily="34" charset="0"/>
                </a:endParaRPr>
              </a:p>
              <a:p>
                <a:pPr algn="just"/>
                <a:r>
                  <a:rPr lang="sv-SE" sz="1400" dirty="0">
                    <a:solidFill>
                      <a:schemeClr val="bg1"/>
                    </a:solidFill>
                    <a:latin typeface="Arial" panose="020B0604020202020204" pitchFamily="34" charset="0"/>
                    <a:cs typeface="Arial" panose="020B0604020202020204" pitchFamily="34" charset="0"/>
                  </a:rPr>
                  <a:t>Våra kursledare har en mångårig erfarenhet både som ledare och från ledarutveckling i olika företag och organisationer.</a:t>
                </a:r>
              </a:p>
              <a:p>
                <a:pPr algn="just"/>
                <a:endParaRPr lang="sv-SE" sz="1400" dirty="0">
                  <a:solidFill>
                    <a:schemeClr val="bg1"/>
                  </a:solidFill>
                  <a:latin typeface="Arial" panose="020B0604020202020204" pitchFamily="34" charset="0"/>
                  <a:cs typeface="Arial" panose="020B0604020202020204" pitchFamily="34" charset="0"/>
                </a:endParaRPr>
              </a:p>
              <a:p>
                <a:pPr algn="just"/>
                <a:r>
                  <a:rPr lang="sv-SE" sz="1400" dirty="0">
                    <a:solidFill>
                      <a:schemeClr val="bg1"/>
                    </a:solidFill>
                    <a:latin typeface="Arial" panose="020B0604020202020204" pitchFamily="34" charset="0"/>
                    <a:cs typeface="Arial" panose="020B0604020202020204" pitchFamily="34" charset="0"/>
                  </a:rPr>
                  <a:t>Detta är ett exklusivt ledarutvecklingsprogram bara för dig och anpassat efter just dina specifika behov och din kalender.</a:t>
                </a:r>
              </a:p>
              <a:p>
                <a:pPr algn="just"/>
                <a:endParaRPr lang="sv-SE" sz="1400" dirty="0">
                  <a:solidFill>
                    <a:schemeClr val="bg1"/>
                  </a:solidFill>
                  <a:latin typeface="Arial" panose="020B0604020202020204" pitchFamily="34" charset="0"/>
                  <a:cs typeface="Arial" panose="020B0604020202020204" pitchFamily="34" charset="0"/>
                </a:endParaRPr>
              </a:p>
              <a:p>
                <a:pPr algn="just"/>
                <a:endParaRPr lang="sv-SE" sz="1400" dirty="0">
                  <a:solidFill>
                    <a:schemeClr val="bg1"/>
                  </a:solidFill>
                  <a:latin typeface="Arial" panose="020B0604020202020204" pitchFamily="34" charset="0"/>
                  <a:cs typeface="Arial" panose="020B0604020202020204" pitchFamily="34" charset="0"/>
                </a:endParaRPr>
              </a:p>
              <a:p>
                <a:pPr algn="just"/>
                <a:endParaRPr lang="sv-SE" sz="14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algn="just"/>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algn="just"/>
                <a:endParaRPr lang="sv-SE" sz="1600"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algn="just"/>
                <a:endParaRPr lang="sv-SE" sz="1600"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sp>
          <p:nvSpPr>
            <p:cNvPr id="10" name="textruta 9"/>
            <p:cNvSpPr txBox="1"/>
            <p:nvPr/>
          </p:nvSpPr>
          <p:spPr>
            <a:xfrm>
              <a:off x="-171425" y="789188"/>
              <a:ext cx="4923994" cy="572676"/>
            </a:xfrm>
            <a:prstGeom prst="rect">
              <a:avLst/>
            </a:prstGeom>
            <a:noFill/>
            <a:ln>
              <a:noFill/>
            </a:ln>
          </p:spPr>
          <p:txBody>
            <a:bodyPr wrap="square" rtlCol="0">
              <a:spAutoFit/>
            </a:bodyPr>
            <a:lstStyle/>
            <a:p>
              <a:pPr algn="ctr"/>
              <a:r>
                <a:rPr lang="sv-SE" sz="20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PARAGERAS PROGRAM</a:t>
              </a:r>
              <a:endParaRPr lang="sv-SE" sz="32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algn="ctr"/>
              <a:r>
                <a:rPr lang="sv-SE" sz="3200" b="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Individuell utveckling för ledare</a:t>
              </a:r>
            </a:p>
          </p:txBody>
        </p:sp>
      </p:grpSp>
      <p:pic>
        <p:nvPicPr>
          <p:cNvPr id="5" name="Bildobjekt 4">
            <a:extLst>
              <a:ext uri="{FF2B5EF4-FFF2-40B4-BE49-F238E27FC236}">
                <a16:creationId xmlns:a16="http://schemas.microsoft.com/office/drawing/2014/main" id="{1F4021BC-4BDD-4F62-B667-D637D0D10A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2468" y="8199751"/>
            <a:ext cx="2304159" cy="1536106"/>
          </a:xfrm>
          <a:prstGeom prst="rect">
            <a:avLst/>
          </a:prstGeom>
        </p:spPr>
      </p:pic>
    </p:spTree>
    <p:extLst>
      <p:ext uri="{BB962C8B-B14F-4D97-AF65-F5344CB8AC3E}">
        <p14:creationId xmlns:p14="http://schemas.microsoft.com/office/powerpoint/2010/main" val="261932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067" y="170143"/>
            <a:ext cx="2406650" cy="611572"/>
          </a:xfrm>
          <a:prstGeom prst="rect">
            <a:avLst/>
          </a:prstGeom>
        </p:spPr>
      </p:pic>
      <p:grpSp>
        <p:nvGrpSpPr>
          <p:cNvPr id="24" name="Grupp 23"/>
          <p:cNvGrpSpPr/>
          <p:nvPr/>
        </p:nvGrpSpPr>
        <p:grpSpPr>
          <a:xfrm>
            <a:off x="0" y="792232"/>
            <a:ext cx="6858000" cy="9042400"/>
            <a:chOff x="-226221" y="641982"/>
            <a:chExt cx="5033587" cy="5801752"/>
          </a:xfrm>
          <a:gradFill flip="none" rotWithShape="1">
            <a:gsLst>
              <a:gs pos="0">
                <a:schemeClr val="accent2"/>
              </a:gs>
              <a:gs pos="100000">
                <a:srgbClr val="F6881F"/>
              </a:gs>
            </a:gsLst>
            <a:lin ang="2700000" scaled="1"/>
            <a:tileRect/>
          </a:gradFill>
        </p:grpSpPr>
        <p:grpSp>
          <p:nvGrpSpPr>
            <p:cNvPr id="23" name="Grupp 22"/>
            <p:cNvGrpSpPr/>
            <p:nvPr/>
          </p:nvGrpSpPr>
          <p:grpSpPr>
            <a:xfrm>
              <a:off x="-226221" y="641982"/>
              <a:ext cx="5033587" cy="5801752"/>
              <a:chOff x="-226221" y="641982"/>
              <a:chExt cx="5033587" cy="5801753"/>
            </a:xfrm>
            <a:grpFill/>
          </p:grpSpPr>
          <p:sp>
            <p:nvSpPr>
              <p:cNvPr id="21" name="Rektangel 20"/>
              <p:cNvSpPr/>
              <p:nvPr/>
            </p:nvSpPr>
            <p:spPr>
              <a:xfrm>
                <a:off x="-226221" y="641982"/>
                <a:ext cx="5033587" cy="5801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p:cNvSpPr/>
              <p:nvPr/>
            </p:nvSpPr>
            <p:spPr>
              <a:xfrm>
                <a:off x="24336" y="1269919"/>
                <a:ext cx="4532473" cy="2962118"/>
              </a:xfrm>
              <a:prstGeom prst="rect">
                <a:avLst/>
              </a:prstGeom>
              <a:grpFill/>
              <a:ln>
                <a:noFill/>
              </a:ln>
            </p:spPr>
            <p:txBody>
              <a:bodyPr wrap="square">
                <a:spAutoFit/>
              </a:bodyPr>
              <a:lstStyle/>
              <a:p>
                <a:pPr algn="just"/>
                <a:endParaRPr lang="sv-SE" dirty="0">
                  <a:solidFill>
                    <a:schemeClr val="bg1"/>
                  </a:solidFill>
                  <a:latin typeface="Arial" panose="020B0604020202020204" pitchFamily="34" charset="0"/>
                  <a:cs typeface="Arial" panose="020B0604020202020204" pitchFamily="34" charset="0"/>
                </a:endParaRPr>
              </a:p>
              <a:p>
                <a:pPr algn="just"/>
                <a:r>
                  <a:rPr lang="sv-SE" dirty="0">
                    <a:solidFill>
                      <a:schemeClr val="bg1"/>
                    </a:solidFill>
                    <a:latin typeface="Arial" panose="020B0604020202020204" pitchFamily="34" charset="0"/>
                    <a:cs typeface="Arial" panose="020B0604020202020204" pitchFamily="34" charset="0"/>
                  </a:rPr>
                  <a:t>Möte 1 föregås av att du gör IDI-profil (se bifogad information om IDI) vilken kommer att ligga till grund för upplägget i denna träff. </a:t>
                </a:r>
              </a:p>
              <a:p>
                <a:pPr algn="just"/>
                <a:endParaRPr lang="sv-SE" sz="1600" dirty="0">
                  <a:solidFill>
                    <a:schemeClr val="bg1"/>
                  </a:solidFill>
                  <a:latin typeface="Arial" panose="020B0604020202020204" pitchFamily="34" charset="0"/>
                  <a:cs typeface="Arial" panose="020B0604020202020204" pitchFamily="34" charset="0"/>
                </a:endParaRPr>
              </a:p>
              <a:p>
                <a:pPr algn="just"/>
                <a:r>
                  <a:rPr lang="sv-SE" sz="1600" b="1" dirty="0">
                    <a:solidFill>
                      <a:schemeClr val="bg1"/>
                    </a:solidFill>
                    <a:latin typeface="Arial" panose="020B0604020202020204" pitchFamily="34" charset="0"/>
                    <a:cs typeface="Arial" panose="020B0604020202020204" pitchFamily="34" charset="0"/>
                  </a:rPr>
                  <a:t>Innehåll</a:t>
                </a:r>
                <a:br>
                  <a:rPr lang="sv-SE" sz="1600" dirty="0">
                    <a:solidFill>
                      <a:schemeClr val="bg1"/>
                    </a:solidFill>
                    <a:latin typeface="Arial" panose="020B0604020202020204" pitchFamily="34" charset="0"/>
                    <a:cs typeface="Arial" panose="020B0604020202020204" pitchFamily="34" charset="0"/>
                  </a:rPr>
                </a:br>
                <a:endParaRPr lang="sv-SE" sz="16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Öka självinsikten genom att förstå vilka behov som styr dig</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Identifiera beteenden som ökar förmågan att samspela med andra personer</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Identifiera dina styrkor och utvecklingsbehov i rollen som ledare samt en ökad förmåga att ge och ta emot effektiv feedback</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Få förståelse för feedbackens betydelse samt ökad förmåga att tillämpa denna</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Öka förmågan att kommunicera mera effektivt</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Få förståelse för egna och andras styrkor och svagheter</a:t>
                </a:r>
              </a:p>
              <a:p>
                <a:pPr algn="just"/>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algn="just"/>
                <a:endParaRPr lang="sv-SE" sz="1600"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algn="just"/>
                <a:endParaRPr lang="sv-SE" sz="1600" dirty="0">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sp>
          <p:nvSpPr>
            <p:cNvPr id="10" name="textruta 9"/>
            <p:cNvSpPr txBox="1"/>
            <p:nvPr/>
          </p:nvSpPr>
          <p:spPr>
            <a:xfrm>
              <a:off x="118626" y="1000801"/>
              <a:ext cx="4343893" cy="335707"/>
            </a:xfrm>
            <a:prstGeom prst="rect">
              <a:avLst/>
            </a:prstGeom>
            <a:noFill/>
            <a:ln>
              <a:noFill/>
            </a:ln>
          </p:spPr>
          <p:txBody>
            <a:bodyPr wrap="square" rtlCol="0">
              <a:spAutoFit/>
            </a:bodyPr>
            <a:lstStyle/>
            <a:p>
              <a:pPr algn="ctr"/>
              <a:r>
                <a:rPr lang="sv-SE" sz="28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Tillfälle 1</a:t>
              </a:r>
              <a:r>
                <a:rPr lang="sv-SE"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 </a:t>
              </a:r>
            </a:p>
          </p:txBody>
        </p:sp>
      </p:grpSp>
      <p:pic>
        <p:nvPicPr>
          <p:cNvPr id="3" name="Bildobjekt 2">
            <a:extLst>
              <a:ext uri="{FF2B5EF4-FFF2-40B4-BE49-F238E27FC236}">
                <a16:creationId xmlns:a16="http://schemas.microsoft.com/office/drawing/2014/main" id="{72653B78-423C-4531-A775-9519D8FC9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804" y="6210300"/>
            <a:ext cx="4732392" cy="3154928"/>
          </a:xfrm>
          <a:prstGeom prst="rect">
            <a:avLst/>
          </a:prstGeom>
        </p:spPr>
      </p:pic>
    </p:spTree>
    <p:extLst>
      <p:ext uri="{BB962C8B-B14F-4D97-AF65-F5344CB8AC3E}">
        <p14:creationId xmlns:p14="http://schemas.microsoft.com/office/powerpoint/2010/main" val="18681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067" y="170143"/>
            <a:ext cx="2406650" cy="611572"/>
          </a:xfrm>
          <a:prstGeom prst="rect">
            <a:avLst/>
          </a:prstGeom>
        </p:spPr>
      </p:pic>
      <p:grpSp>
        <p:nvGrpSpPr>
          <p:cNvPr id="24" name="Grupp 23"/>
          <p:cNvGrpSpPr/>
          <p:nvPr/>
        </p:nvGrpSpPr>
        <p:grpSpPr>
          <a:xfrm>
            <a:off x="0" y="863600"/>
            <a:ext cx="6858000" cy="9042400"/>
            <a:chOff x="-226221" y="687773"/>
            <a:chExt cx="5033587" cy="5801753"/>
          </a:xfrm>
          <a:gradFill>
            <a:gsLst>
              <a:gs pos="0">
                <a:schemeClr val="accent2"/>
              </a:gs>
              <a:gs pos="100000">
                <a:srgbClr val="F6881F"/>
              </a:gs>
            </a:gsLst>
            <a:lin ang="2700000" scaled="1"/>
          </a:gradFill>
        </p:grpSpPr>
        <p:grpSp>
          <p:nvGrpSpPr>
            <p:cNvPr id="23" name="Grupp 22"/>
            <p:cNvGrpSpPr/>
            <p:nvPr/>
          </p:nvGrpSpPr>
          <p:grpSpPr>
            <a:xfrm>
              <a:off x="-226221" y="687773"/>
              <a:ext cx="5033587" cy="5801753"/>
              <a:chOff x="-226221" y="687773"/>
              <a:chExt cx="5033587" cy="5801753"/>
            </a:xfrm>
            <a:grpFill/>
          </p:grpSpPr>
          <p:sp>
            <p:nvSpPr>
              <p:cNvPr id="21" name="Rektangel 20"/>
              <p:cNvSpPr/>
              <p:nvPr/>
            </p:nvSpPr>
            <p:spPr>
              <a:xfrm>
                <a:off x="-226221" y="687773"/>
                <a:ext cx="5033587" cy="5801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p:cNvSpPr/>
              <p:nvPr/>
            </p:nvSpPr>
            <p:spPr>
              <a:xfrm>
                <a:off x="24336" y="1361332"/>
                <a:ext cx="4532473" cy="3100350"/>
              </a:xfrm>
              <a:prstGeom prst="rect">
                <a:avLst/>
              </a:prstGeom>
              <a:grpFill/>
              <a:ln>
                <a:noFill/>
              </a:ln>
            </p:spPr>
            <p:txBody>
              <a:bodyPr wrap="square">
                <a:spAutoFit/>
              </a:bodyPr>
              <a:lstStyle/>
              <a:p>
                <a:pPr algn="just"/>
                <a:endParaRPr lang="sv-SE" i="1"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algn="just"/>
                <a:endParaRPr lang="sv-SE" dirty="0">
                  <a:solidFill>
                    <a:schemeClr val="bg1"/>
                  </a:solidFill>
                  <a:latin typeface="Arial" panose="020B0604020202020204" pitchFamily="34" charset="0"/>
                  <a:cs typeface="Arial" panose="020B0604020202020204" pitchFamily="34" charset="0"/>
                </a:endParaRPr>
              </a:p>
              <a:p>
                <a:pPr algn="just"/>
                <a:r>
                  <a:rPr lang="sv-SE" dirty="0">
                    <a:solidFill>
                      <a:schemeClr val="bg1"/>
                    </a:solidFill>
                    <a:latin typeface="Arial" panose="020B0604020202020204" pitchFamily="34" charset="0"/>
                    <a:cs typeface="Arial" panose="020B0604020202020204" pitchFamily="34" charset="0"/>
                  </a:rPr>
                  <a:t>Block 2 innehåller grunder i ledarskap där du kommer att få kunskaper och färdigheter vilka du kan tillämpa i din vardag. Vi kommer att gå igenom flera ledarskapsteorier samt koppla dessa till praktiska verktyg. </a:t>
                </a:r>
              </a:p>
              <a:p>
                <a:pPr algn="just"/>
                <a:endParaRPr lang="sv-SE" sz="1600" dirty="0">
                  <a:solidFill>
                    <a:schemeClr val="bg1"/>
                  </a:solidFill>
                  <a:latin typeface="Arial" panose="020B0604020202020204" pitchFamily="34" charset="0"/>
                  <a:cs typeface="Arial" panose="020B0604020202020204" pitchFamily="34" charset="0"/>
                </a:endParaRPr>
              </a:p>
              <a:p>
                <a:pPr algn="just"/>
                <a:r>
                  <a:rPr lang="sv-SE" sz="1600" b="1" dirty="0">
                    <a:solidFill>
                      <a:schemeClr val="bg1"/>
                    </a:solidFill>
                    <a:latin typeface="Arial" panose="020B0604020202020204" pitchFamily="34" charset="0"/>
                    <a:cs typeface="Arial" panose="020B0604020202020204" pitchFamily="34" charset="0"/>
                  </a:rPr>
                  <a:t>Innehåll</a:t>
                </a:r>
                <a:br>
                  <a:rPr lang="sv-SE" sz="1600" dirty="0">
                    <a:solidFill>
                      <a:schemeClr val="bg1"/>
                    </a:solidFill>
                    <a:latin typeface="Arial" panose="020B0604020202020204" pitchFamily="34" charset="0"/>
                    <a:cs typeface="Arial" panose="020B0604020202020204" pitchFamily="34" charset="0"/>
                  </a:rPr>
                </a:br>
                <a:endParaRPr lang="sv-SE" sz="14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Kunskap och förståelse för hur en grupp lever och utvecklas samt vilket behov av ledarskap som krävs för gruppen ska utvecklas</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Förmåga att skapa motivation och engagemang hos medarbetaren</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Djupare insikter kring dina styrkor och din utvecklingspotential i ditt sätt att leda andra människor</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Ökad färdighet att utifrån en persons behov att välja rätt ledarbeteende i en given situation</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Få ett konkret verktyg för att kunna </a:t>
                </a:r>
                <a:r>
                  <a:rPr lang="sv-SE" sz="1400" i="1" dirty="0" err="1">
                    <a:solidFill>
                      <a:schemeClr val="bg1"/>
                    </a:solidFill>
                    <a:latin typeface="Arial" panose="020B0604020202020204" pitchFamily="34" charset="0"/>
                    <a:cs typeface="Arial" panose="020B0604020202020204" pitchFamily="34" charset="0"/>
                  </a:rPr>
                  <a:t>behovsanpassa</a:t>
                </a:r>
                <a:r>
                  <a:rPr lang="sv-SE" sz="1400" i="1" dirty="0">
                    <a:solidFill>
                      <a:schemeClr val="bg1"/>
                    </a:solidFill>
                    <a:latin typeface="Arial" panose="020B0604020202020204" pitchFamily="34" charset="0"/>
                    <a:cs typeface="Arial" panose="020B0604020202020204" pitchFamily="34" charset="0"/>
                  </a:rPr>
                  <a:t> ditt ledarskap så att du kan agera på rätt sätt i samspelet med andra människor i olika situationer</a:t>
                </a:r>
              </a:p>
              <a:p>
                <a:pPr marL="285750" indent="-285750" algn="just">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Öka förmågan att hantera konflikter</a:t>
                </a:r>
              </a:p>
            </p:txBody>
          </p:sp>
        </p:grpSp>
        <p:sp>
          <p:nvSpPr>
            <p:cNvPr id="10" name="textruta 9"/>
            <p:cNvSpPr txBox="1"/>
            <p:nvPr/>
          </p:nvSpPr>
          <p:spPr>
            <a:xfrm>
              <a:off x="118626" y="1107423"/>
              <a:ext cx="4343893" cy="691161"/>
            </a:xfrm>
            <a:prstGeom prst="rect">
              <a:avLst/>
            </a:prstGeom>
            <a:grpFill/>
            <a:ln>
              <a:noFill/>
            </a:ln>
          </p:spPr>
          <p:txBody>
            <a:bodyPr wrap="square" rtlCol="0">
              <a:spAutoFit/>
            </a:bodyPr>
            <a:lstStyle/>
            <a:p>
              <a:pPr algn="ctr"/>
              <a:r>
                <a:rPr lang="sv-SE"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Tillfälle 2 och 3</a:t>
              </a:r>
            </a:p>
            <a:p>
              <a:pPr algn="ctr"/>
              <a:endParaRPr lang="sv-SE"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pic>
        <p:nvPicPr>
          <p:cNvPr id="3" name="Bildobjekt 2">
            <a:extLst>
              <a:ext uri="{FF2B5EF4-FFF2-40B4-BE49-F238E27FC236}">
                <a16:creationId xmlns:a16="http://schemas.microsoft.com/office/drawing/2014/main" id="{8FF55D11-2BBF-4534-942A-8241773452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3020" y="7218020"/>
            <a:ext cx="4251960" cy="2436520"/>
          </a:xfrm>
          <a:prstGeom prst="rect">
            <a:avLst/>
          </a:prstGeom>
        </p:spPr>
      </p:pic>
    </p:spTree>
    <p:extLst>
      <p:ext uri="{BB962C8B-B14F-4D97-AF65-F5344CB8AC3E}">
        <p14:creationId xmlns:p14="http://schemas.microsoft.com/office/powerpoint/2010/main" val="4086173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067" y="170143"/>
            <a:ext cx="2406650" cy="611572"/>
          </a:xfrm>
          <a:prstGeom prst="rect">
            <a:avLst/>
          </a:prstGeom>
        </p:spPr>
      </p:pic>
      <p:grpSp>
        <p:nvGrpSpPr>
          <p:cNvPr id="24" name="Grupp 23"/>
          <p:cNvGrpSpPr/>
          <p:nvPr/>
        </p:nvGrpSpPr>
        <p:grpSpPr>
          <a:xfrm>
            <a:off x="0" y="431800"/>
            <a:ext cx="6858000" cy="9042400"/>
            <a:chOff x="-226221" y="410723"/>
            <a:chExt cx="5033587" cy="5801753"/>
          </a:xfrm>
          <a:gradFill>
            <a:gsLst>
              <a:gs pos="0">
                <a:schemeClr val="accent2"/>
              </a:gs>
              <a:gs pos="100000">
                <a:srgbClr val="F6881F"/>
              </a:gs>
            </a:gsLst>
            <a:lin ang="2700000" scaled="1"/>
          </a:gradFill>
        </p:grpSpPr>
        <p:grpSp>
          <p:nvGrpSpPr>
            <p:cNvPr id="23" name="Grupp 22"/>
            <p:cNvGrpSpPr/>
            <p:nvPr/>
          </p:nvGrpSpPr>
          <p:grpSpPr>
            <a:xfrm>
              <a:off x="-226221" y="410723"/>
              <a:ext cx="5033587" cy="5801753"/>
              <a:chOff x="-226221" y="410723"/>
              <a:chExt cx="5033587" cy="5801753"/>
            </a:xfrm>
            <a:grpFill/>
          </p:grpSpPr>
          <p:sp>
            <p:nvSpPr>
              <p:cNvPr id="21" name="Rektangel 20"/>
              <p:cNvSpPr/>
              <p:nvPr/>
            </p:nvSpPr>
            <p:spPr>
              <a:xfrm>
                <a:off x="-226221" y="410723"/>
                <a:ext cx="5033587" cy="5801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p:cNvSpPr/>
              <p:nvPr/>
            </p:nvSpPr>
            <p:spPr>
              <a:xfrm>
                <a:off x="9032" y="1400175"/>
                <a:ext cx="4532473" cy="3060855"/>
              </a:xfrm>
              <a:prstGeom prst="rect">
                <a:avLst/>
              </a:prstGeom>
              <a:grpFill/>
              <a:ln>
                <a:noFill/>
              </a:ln>
            </p:spPr>
            <p:txBody>
              <a:bodyPr wrap="square">
                <a:spAutoFit/>
              </a:bodyPr>
              <a:lstStyle/>
              <a:p>
                <a:pPr algn="just"/>
                <a:endParaRPr lang="sv-SE" dirty="0">
                  <a:solidFill>
                    <a:schemeClr val="bg1"/>
                  </a:solidFill>
                  <a:latin typeface="Arial" panose="020B0604020202020204" pitchFamily="34" charset="0"/>
                  <a:cs typeface="Arial" panose="020B0604020202020204" pitchFamily="34" charset="0"/>
                </a:endParaRPr>
              </a:p>
              <a:p>
                <a:pPr algn="just"/>
                <a:endParaRPr lang="sv-SE" dirty="0">
                  <a:solidFill>
                    <a:schemeClr val="bg1"/>
                  </a:solidFill>
                  <a:latin typeface="Arial" panose="020B0604020202020204" pitchFamily="34" charset="0"/>
                  <a:cs typeface="Arial" panose="020B0604020202020204" pitchFamily="34" charset="0"/>
                </a:endParaRPr>
              </a:p>
              <a:p>
                <a:pPr algn="just"/>
                <a:r>
                  <a:rPr lang="sv-SE" dirty="0">
                    <a:solidFill>
                      <a:schemeClr val="bg1"/>
                    </a:solidFill>
                    <a:latin typeface="Arial" panose="020B0604020202020204" pitchFamily="34" charset="0"/>
                    <a:cs typeface="Arial" panose="020B0604020202020204" pitchFamily="34" charset="0"/>
                  </a:rPr>
                  <a:t> Du kommer få kunskap och verktyg kring hur du leder ett förändringssamtal” samt hur du bör förbereda dig inför denna typ av samtal. </a:t>
                </a:r>
              </a:p>
              <a:p>
                <a:pPr algn="just"/>
                <a:endParaRPr lang="sv-SE" dirty="0">
                  <a:solidFill>
                    <a:schemeClr val="bg1"/>
                  </a:solidFill>
                  <a:latin typeface="Arial" panose="020B0604020202020204" pitchFamily="34" charset="0"/>
                  <a:cs typeface="Arial" panose="020B0604020202020204" pitchFamily="34" charset="0"/>
                </a:endParaRPr>
              </a:p>
              <a:p>
                <a:pPr algn="just"/>
                <a:r>
                  <a:rPr lang="sv-SE" dirty="0">
                    <a:solidFill>
                      <a:schemeClr val="bg1"/>
                    </a:solidFill>
                    <a:latin typeface="Arial" panose="020B0604020202020204" pitchFamily="34" charset="0"/>
                    <a:cs typeface="Arial" panose="020B0604020202020204" pitchFamily="34" charset="0"/>
                  </a:rPr>
                  <a:t>Varje organisation står allt oftare inför en förändring, vi kommer att arbeta med hur du skall bli bättre på att utöva ett förändringsledarskap. Du kommer få kunskap och verktyg för att genomföra en förändring på ett engagerande sätt</a:t>
                </a:r>
              </a:p>
              <a:p>
                <a:pPr algn="just"/>
                <a:endParaRPr lang="sv-SE" sz="1600" dirty="0">
                  <a:solidFill>
                    <a:schemeClr val="bg1"/>
                  </a:solidFill>
                  <a:latin typeface="Arial" panose="020B0604020202020204" pitchFamily="34" charset="0"/>
                  <a:cs typeface="Arial" panose="020B0604020202020204" pitchFamily="34" charset="0"/>
                </a:endParaRPr>
              </a:p>
              <a:p>
                <a:pPr algn="just"/>
                <a:r>
                  <a:rPr lang="sv-SE" sz="1600" b="1" dirty="0">
                    <a:solidFill>
                      <a:schemeClr val="bg1"/>
                    </a:solidFill>
                    <a:latin typeface="Arial" panose="020B0604020202020204" pitchFamily="34" charset="0"/>
                    <a:cs typeface="Arial" panose="020B0604020202020204" pitchFamily="34" charset="0"/>
                  </a:rPr>
                  <a:t>Innehåll</a:t>
                </a:r>
                <a:br>
                  <a:rPr lang="sv-SE" sz="1600" dirty="0">
                    <a:solidFill>
                      <a:schemeClr val="bg1"/>
                    </a:solidFill>
                    <a:latin typeface="Arial" panose="020B0604020202020204" pitchFamily="34" charset="0"/>
                    <a:cs typeface="Arial" panose="020B0604020202020204" pitchFamily="34" charset="0"/>
                  </a:rPr>
                </a:br>
                <a:endParaRPr lang="sv-SE"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Kunskap om, samt förmåga att genomföra en presentation</a:t>
                </a:r>
              </a:p>
              <a:p>
                <a:pPr marL="285750" indent="-285750">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Bli bättre förberedd och få verktyg att hantera förändringssamtal</a:t>
                </a:r>
              </a:p>
              <a:p>
                <a:pPr marL="285750" indent="-285750">
                  <a:buFont typeface="Arial" panose="020B0604020202020204" pitchFamily="34" charset="0"/>
                  <a:buChar char="•"/>
                </a:pPr>
                <a:r>
                  <a:rPr lang="sv-SE" sz="1400" i="1" dirty="0">
                    <a:solidFill>
                      <a:schemeClr val="bg1"/>
                    </a:solidFill>
                    <a:latin typeface="Arial" panose="020B0604020202020204" pitchFamily="34" charset="0"/>
                    <a:cs typeface="Arial" panose="020B0604020202020204" pitchFamily="34" charset="0"/>
                  </a:rPr>
                  <a:t>Få verktyg för att bättre utöva ett förändringsledarskap</a:t>
                </a:r>
              </a:p>
              <a:p>
                <a:pPr marL="285750" indent="-285750" algn="just">
                  <a:buFont typeface="Arial" panose="020B0604020202020204" pitchFamily="34" charset="0"/>
                  <a:buChar char="•"/>
                </a:pPr>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sp>
          <p:nvSpPr>
            <p:cNvPr id="10" name="textruta 9"/>
            <p:cNvSpPr txBox="1"/>
            <p:nvPr/>
          </p:nvSpPr>
          <p:spPr>
            <a:xfrm>
              <a:off x="118626" y="1198075"/>
              <a:ext cx="4343893" cy="296212"/>
            </a:xfrm>
            <a:prstGeom prst="rect">
              <a:avLst/>
            </a:prstGeom>
            <a:grpFill/>
            <a:ln>
              <a:noFill/>
            </a:ln>
          </p:spPr>
          <p:txBody>
            <a:bodyPr wrap="square" rtlCol="0">
              <a:spAutoFit/>
            </a:bodyPr>
            <a:lstStyle/>
            <a:p>
              <a:pPr algn="ctr"/>
              <a:r>
                <a:rPr lang="sv-SE"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Tillfälle 4</a:t>
              </a:r>
            </a:p>
          </p:txBody>
        </p:sp>
      </p:grpSp>
      <p:pic>
        <p:nvPicPr>
          <p:cNvPr id="3" name="Bildobjekt 2">
            <a:extLst>
              <a:ext uri="{FF2B5EF4-FFF2-40B4-BE49-F238E27FC236}">
                <a16:creationId xmlns:a16="http://schemas.microsoft.com/office/drawing/2014/main" id="{70E53577-A766-4137-80B7-7600CCAEFA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flipV="1">
            <a:off x="1244101" y="7059447"/>
            <a:ext cx="3863340" cy="2575560"/>
          </a:xfrm>
          <a:prstGeom prst="rect">
            <a:avLst/>
          </a:prstGeom>
        </p:spPr>
      </p:pic>
    </p:spTree>
    <p:extLst>
      <p:ext uri="{BB962C8B-B14F-4D97-AF65-F5344CB8AC3E}">
        <p14:creationId xmlns:p14="http://schemas.microsoft.com/office/powerpoint/2010/main" val="242875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067" y="170143"/>
            <a:ext cx="2406650" cy="611572"/>
          </a:xfrm>
          <a:prstGeom prst="rect">
            <a:avLst/>
          </a:prstGeom>
        </p:spPr>
      </p:pic>
      <p:grpSp>
        <p:nvGrpSpPr>
          <p:cNvPr id="24" name="Grupp 23"/>
          <p:cNvGrpSpPr/>
          <p:nvPr/>
        </p:nvGrpSpPr>
        <p:grpSpPr>
          <a:xfrm>
            <a:off x="0" y="863600"/>
            <a:ext cx="6858000" cy="9042400"/>
            <a:chOff x="-226221" y="687773"/>
            <a:chExt cx="5033587" cy="5801753"/>
          </a:xfrm>
          <a:gradFill>
            <a:gsLst>
              <a:gs pos="0">
                <a:schemeClr val="accent2"/>
              </a:gs>
              <a:gs pos="100000">
                <a:srgbClr val="F6881F"/>
              </a:gs>
            </a:gsLst>
            <a:lin ang="2700000" scaled="1"/>
          </a:gradFill>
        </p:grpSpPr>
        <p:grpSp>
          <p:nvGrpSpPr>
            <p:cNvPr id="23" name="Grupp 22"/>
            <p:cNvGrpSpPr/>
            <p:nvPr/>
          </p:nvGrpSpPr>
          <p:grpSpPr>
            <a:xfrm>
              <a:off x="-226221" y="687773"/>
              <a:ext cx="5033587" cy="5801753"/>
              <a:chOff x="-226221" y="687773"/>
              <a:chExt cx="5033587" cy="5801753"/>
            </a:xfrm>
            <a:grpFill/>
          </p:grpSpPr>
          <p:sp>
            <p:nvSpPr>
              <p:cNvPr id="21" name="Rektangel 20"/>
              <p:cNvSpPr/>
              <p:nvPr/>
            </p:nvSpPr>
            <p:spPr>
              <a:xfrm>
                <a:off x="-226221" y="687773"/>
                <a:ext cx="5033587" cy="5801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p:cNvSpPr/>
              <p:nvPr/>
            </p:nvSpPr>
            <p:spPr>
              <a:xfrm>
                <a:off x="9032" y="1300813"/>
                <a:ext cx="4532473" cy="2507926"/>
              </a:xfrm>
              <a:prstGeom prst="rect">
                <a:avLst/>
              </a:prstGeom>
              <a:grpFill/>
              <a:ln>
                <a:noFill/>
              </a:ln>
            </p:spPr>
            <p:txBody>
              <a:bodyPr wrap="square">
                <a:spAutoFit/>
              </a:bodyPr>
              <a:lstStyle/>
              <a:p>
                <a:pPr algn="just"/>
                <a:endParaRPr lang="sv-SE"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algn="just"/>
                <a:br>
                  <a:rPr lang="sv-SE" dirty="0">
                    <a:solidFill>
                      <a:schemeClr val="bg1"/>
                    </a:solidFill>
                    <a:latin typeface="Arial" panose="020B0604020202020204" pitchFamily="34" charset="0"/>
                    <a:cs typeface="Arial" panose="020B0604020202020204" pitchFamily="34" charset="0"/>
                  </a:rPr>
                </a:br>
                <a:r>
                  <a:rPr lang="sv-SE" dirty="0">
                    <a:solidFill>
                      <a:schemeClr val="bg1"/>
                    </a:solidFill>
                    <a:latin typeface="Arial" panose="020B0604020202020204" pitchFamily="34" charset="0"/>
                    <a:cs typeface="Arial" panose="020B0604020202020204" pitchFamily="34" charset="0"/>
                  </a:rPr>
                  <a:t>Detta sista möte är en återkoppling till tidigare träffar där du gör en personlig reflektion kring dina nyvunna kunskaper och insikter samt hur du kan omsätta dem i ditt dagliga ledarskap. Vi kommer också arbeta med ”Life Management” där du kommer reflektera över balansen i livet samt få insikter och kunskaper kring hur du kan göra aktiva val för positiva förändringar. Du skriver din personliga utvecklingsplan i form av ett brev till dig själv, vilket du kommer att få på posten ca 6 månader efter avslutat program.</a:t>
                </a:r>
              </a:p>
              <a:p>
                <a:pPr algn="just"/>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sp>
          <p:nvSpPr>
            <p:cNvPr id="10" name="textruta 9"/>
            <p:cNvSpPr txBox="1"/>
            <p:nvPr/>
          </p:nvSpPr>
          <p:spPr>
            <a:xfrm>
              <a:off x="103322" y="1225800"/>
              <a:ext cx="4343893" cy="296212"/>
            </a:xfrm>
            <a:prstGeom prst="rect">
              <a:avLst/>
            </a:prstGeom>
            <a:grpFill/>
            <a:ln>
              <a:noFill/>
            </a:ln>
          </p:spPr>
          <p:txBody>
            <a:bodyPr wrap="square" rtlCol="0">
              <a:spAutoFit/>
            </a:bodyPr>
            <a:lstStyle/>
            <a:p>
              <a:pPr algn="ctr"/>
              <a:r>
                <a:rPr lang="sv-SE" sz="24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Tillfälle 5</a:t>
              </a:r>
            </a:p>
          </p:txBody>
        </p:sp>
      </p:grpSp>
      <p:sp>
        <p:nvSpPr>
          <p:cNvPr id="2" name="Rektangel 1"/>
          <p:cNvSpPr/>
          <p:nvPr/>
        </p:nvSpPr>
        <p:spPr>
          <a:xfrm>
            <a:off x="0" y="8284500"/>
            <a:ext cx="6739322" cy="1515800"/>
          </a:xfrm>
          <a:prstGeom prst="rect">
            <a:avLst/>
          </a:prstGeom>
          <a:solidFill>
            <a:schemeClr val="accent2">
              <a:alpha val="70000"/>
            </a:schemeClr>
          </a:solidFill>
        </p:spPr>
        <p:txBody>
          <a:bodyPr wrap="square">
            <a:spAutoFit/>
          </a:bodyPr>
          <a:lstStyle/>
          <a:p>
            <a:pPr algn="r">
              <a:spcBef>
                <a:spcPts val="1200"/>
              </a:spcBef>
              <a:spcAft>
                <a:spcPts val="300"/>
              </a:spcAft>
            </a:pPr>
            <a:r>
              <a:rPr lang="sv-SE" b="1" kern="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Kontaktuppgifter och anmälan</a:t>
            </a:r>
            <a:endParaRPr lang="sv-SE" sz="2400" b="1" kern="1600"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a:p>
            <a:pPr algn="r">
              <a:spcAft>
                <a:spcPts val="0"/>
              </a:spcAft>
            </a:pPr>
            <a:r>
              <a:rPr lang="sv-SE" sz="12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Har du några frågor om programmet är du välkommen att kontakta</a:t>
            </a:r>
            <a:endParaRPr lang="sv-SE"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de-DE" sz="12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endParaRPr lang="sv-SE" dirty="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sv-SE" sz="12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Mats Klippinger</a:t>
            </a:r>
            <a:endParaRPr lang="sv-SE"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sv-SE" sz="1200" u="sng" dirty="0">
                <a:latin typeface="Arial" panose="020B0604020202020204" pitchFamily="34" charset="0"/>
                <a:ea typeface="Times New Roman" panose="02020603050405020304" pitchFamily="18" charset="0"/>
                <a:cs typeface="Arial" panose="020B0604020202020204" pitchFamily="34" charset="0"/>
              </a:rPr>
              <a:t>mats.klippinger@paragera.se</a:t>
            </a:r>
            <a:br>
              <a:rPr lang="sv-SE" sz="1200" u="sng" dirty="0">
                <a:solidFill>
                  <a:schemeClr val="bg1"/>
                </a:solidFill>
                <a:latin typeface="Arial" panose="020B0604020202020204" pitchFamily="34" charset="0"/>
                <a:ea typeface="Times New Roman" panose="02020603050405020304" pitchFamily="18" charset="0"/>
                <a:cs typeface="Arial" panose="020B0604020202020204" pitchFamily="34" charset="0"/>
              </a:rPr>
            </a:br>
            <a:r>
              <a:rPr lang="sv-SE" sz="12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013-470 40 42</a:t>
            </a:r>
            <a:endParaRPr lang="sv-SE"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sv-SE" sz="12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t>
            </a:r>
            <a:r>
              <a:rPr lang="sv-SE" sz="1200" dirty="0" err="1">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Paragera</a:t>
            </a:r>
            <a:r>
              <a:rPr lang="sv-SE" sz="1200"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rPr>
              <a:t> AB</a:t>
            </a:r>
            <a:endParaRPr lang="sv-SE" dirty="0">
              <a:solidFill>
                <a:schemeClr val="bg1"/>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Bildobjekt 5">
            <a:extLst>
              <a:ext uri="{FF2B5EF4-FFF2-40B4-BE49-F238E27FC236}">
                <a16:creationId xmlns:a16="http://schemas.microsoft.com/office/drawing/2014/main" id="{8F310040-C87F-4EDD-95C2-9812B5582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4394" y="5441407"/>
            <a:ext cx="4009211" cy="2672807"/>
          </a:xfrm>
          <a:prstGeom prst="rect">
            <a:avLst/>
          </a:prstGeom>
        </p:spPr>
      </p:pic>
    </p:spTree>
    <p:extLst>
      <p:ext uri="{BB962C8B-B14F-4D97-AF65-F5344CB8AC3E}">
        <p14:creationId xmlns:p14="http://schemas.microsoft.com/office/powerpoint/2010/main" val="272234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067" y="170143"/>
            <a:ext cx="2406650" cy="611572"/>
          </a:xfrm>
          <a:prstGeom prst="rect">
            <a:avLst/>
          </a:prstGeom>
        </p:spPr>
      </p:pic>
      <p:grpSp>
        <p:nvGrpSpPr>
          <p:cNvPr id="24" name="Grupp 23"/>
          <p:cNvGrpSpPr/>
          <p:nvPr/>
        </p:nvGrpSpPr>
        <p:grpSpPr>
          <a:xfrm>
            <a:off x="0" y="863600"/>
            <a:ext cx="7254784" cy="9042400"/>
            <a:chOff x="-226221" y="687773"/>
            <a:chExt cx="5324816" cy="5801753"/>
          </a:xfrm>
          <a:gradFill>
            <a:gsLst>
              <a:gs pos="0">
                <a:schemeClr val="accent2"/>
              </a:gs>
              <a:gs pos="100000">
                <a:srgbClr val="F6881F"/>
              </a:gs>
            </a:gsLst>
            <a:lin ang="2700000" scaled="1"/>
          </a:gradFill>
        </p:grpSpPr>
        <p:grpSp>
          <p:nvGrpSpPr>
            <p:cNvPr id="23" name="Grupp 22"/>
            <p:cNvGrpSpPr/>
            <p:nvPr/>
          </p:nvGrpSpPr>
          <p:grpSpPr>
            <a:xfrm>
              <a:off x="-226221" y="687773"/>
              <a:ext cx="5033587" cy="5801753"/>
              <a:chOff x="-226221" y="687773"/>
              <a:chExt cx="5033587" cy="5801753"/>
            </a:xfrm>
            <a:grpFill/>
          </p:grpSpPr>
          <p:sp>
            <p:nvSpPr>
              <p:cNvPr id="21" name="Rektangel 20"/>
              <p:cNvSpPr/>
              <p:nvPr/>
            </p:nvSpPr>
            <p:spPr>
              <a:xfrm>
                <a:off x="-226221" y="687773"/>
                <a:ext cx="5033587" cy="58017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p:cNvSpPr/>
              <p:nvPr/>
            </p:nvSpPr>
            <p:spPr>
              <a:xfrm>
                <a:off x="9032" y="1252464"/>
                <a:ext cx="4532473" cy="4512292"/>
              </a:xfrm>
              <a:prstGeom prst="rect">
                <a:avLst/>
              </a:prstGeom>
              <a:grpFill/>
              <a:ln>
                <a:noFill/>
              </a:ln>
            </p:spPr>
            <p:txBody>
              <a:bodyPr wrap="square">
                <a:spAutoFit/>
              </a:bodyPr>
              <a:lstStyle/>
              <a:p>
                <a:pPr algn="just"/>
                <a:r>
                  <a:rPr lang="sv-SE" sz="1100" dirty="0">
                    <a:solidFill>
                      <a:schemeClr val="bg1"/>
                    </a:solidFill>
                    <a:latin typeface="Arial" panose="020B0604020202020204" pitchFamily="34" charset="0"/>
                    <a:cs typeface="Arial" panose="020B0604020202020204" pitchFamily="34" charset="0"/>
                  </a:rPr>
                  <a:t>Grunden för ett bra ledarskap är att ha en god självbild, för att få insikt om sin självbild kommer vi att använda ett instrument/verktyg, vilket beskrivs nedan.</a:t>
                </a:r>
              </a:p>
              <a:p>
                <a:pPr algn="just"/>
                <a:r>
                  <a:rPr lang="sv-SE" sz="1100" dirty="0">
                    <a:solidFill>
                      <a:schemeClr val="bg1"/>
                    </a:solidFill>
                    <a:latin typeface="Arial" panose="020B0604020202020204" pitchFamily="34" charset="0"/>
                    <a:cs typeface="Arial" panose="020B0604020202020204" pitchFamily="34" charset="0"/>
                  </a:rPr>
                  <a:t>Vi kommer att använda oss av en 360º IDI©-profil som mäter de intryck ledaren gör på sin omgivning. Resultatet blir en beskrivning av hur ledarens beteende upplevs av omvärlden. Det finns ytterligare information att inhämta om IDI på www.idi.se.</a:t>
                </a:r>
              </a:p>
              <a:p>
                <a:pPr algn="just"/>
                <a:r>
                  <a:rPr lang="sv-SE" sz="1100" dirty="0">
                    <a:solidFill>
                      <a:schemeClr val="bg1"/>
                    </a:solidFill>
                    <a:latin typeface="Arial" panose="020B0604020202020204" pitchFamily="34" charset="0"/>
                    <a:cs typeface="Arial" panose="020B0604020202020204" pitchFamily="34" charset="0"/>
                  </a:rPr>
                  <a:t>IDI utvecklades på 1970-talet i USA av </a:t>
                </a:r>
                <a:r>
                  <a:rPr lang="sv-SE" sz="1100" dirty="0" err="1">
                    <a:solidFill>
                      <a:schemeClr val="bg1"/>
                    </a:solidFill>
                    <a:latin typeface="Arial" panose="020B0604020202020204" pitchFamily="34" charset="0"/>
                    <a:cs typeface="Arial" panose="020B0604020202020204" pitchFamily="34" charset="0"/>
                  </a:rPr>
                  <a:t>Ph</a:t>
                </a:r>
                <a:r>
                  <a:rPr lang="sv-SE" sz="1100" dirty="0">
                    <a:solidFill>
                      <a:schemeClr val="bg1"/>
                    </a:solidFill>
                    <a:latin typeface="Arial" panose="020B0604020202020204" pitchFamily="34" charset="0"/>
                    <a:cs typeface="Arial" panose="020B0604020202020204" pitchFamily="34" charset="0"/>
                  </a:rPr>
                  <a:t> D Richard E Zackrison. IDI bygger bland annat på Dr David W Merrills och Dr James W Taylors teorier om sociala stilar. Syftet med deras ursprungsstudier var bland annat att söka samband mellan beteendestil och effektivitet hos chefer. Deras forskning kullkastade de då rådande uppfattningarna om att det skulle finnas en "bästa stil" De visade tydligt att det inte fanns någon beteendestil som var bäst/mest effektiv. Däremot fann de tydliga samband mellan beteendestil och varför en person bedöms vara effektiv – i korthet: alla stilar har sitt eget sätt att vara effektiv på! </a:t>
                </a:r>
              </a:p>
              <a:p>
                <a:pPr algn="just"/>
                <a:endParaRPr lang="sv-SE" sz="1100" dirty="0">
                  <a:solidFill>
                    <a:schemeClr val="bg1"/>
                  </a:solidFill>
                  <a:latin typeface="Arial" panose="020B0604020202020204" pitchFamily="34" charset="0"/>
                  <a:cs typeface="Arial" panose="020B0604020202020204" pitchFamily="34" charset="0"/>
                </a:endParaRPr>
              </a:p>
              <a:p>
                <a:pPr algn="just"/>
                <a:r>
                  <a:rPr lang="sv-SE" sz="1100" dirty="0">
                    <a:solidFill>
                      <a:schemeClr val="bg1"/>
                    </a:solidFill>
                    <a:latin typeface="Arial" panose="020B0604020202020204" pitchFamily="34" charset="0"/>
                    <a:cs typeface="Arial" panose="020B0604020202020204" pitchFamily="34" charset="0"/>
                  </a:rPr>
                  <a:t>Taylors metod (1964) att bestämma en persons "sociala stil" skilde sig från tidigare instrument genom att han lät andra människor beskriva en persons beteende. Det är det som är styrkan med IDI. Varje deltagare får feedback från upp till 16 medarbetare/kollegor/chefer/vänner vilka har fyllt i en profil på respektive deltagare, en så kallad 360° feedback. Dr Zackrison (1977) utvecklade metoden att mäta beteende och förfinade även en av de dimensioner som Taylor/Merrill definierat.</a:t>
                </a:r>
              </a:p>
              <a:p>
                <a:pPr algn="just"/>
                <a:endParaRPr lang="sv-SE" sz="1100" dirty="0">
                  <a:solidFill>
                    <a:schemeClr val="bg1"/>
                  </a:solidFill>
                  <a:latin typeface="Arial" panose="020B0604020202020204" pitchFamily="34" charset="0"/>
                  <a:cs typeface="Arial" panose="020B0604020202020204" pitchFamily="34" charset="0"/>
                </a:endParaRPr>
              </a:p>
              <a:p>
                <a:pPr algn="just"/>
                <a:r>
                  <a:rPr lang="sv-SE" sz="1100" dirty="0">
                    <a:solidFill>
                      <a:schemeClr val="bg1"/>
                    </a:solidFill>
                    <a:latin typeface="Arial" panose="020B0604020202020204" pitchFamily="34" charset="0"/>
                    <a:cs typeface="Arial" panose="020B0604020202020204" pitchFamily="34" charset="0"/>
                  </a:rPr>
                  <a:t>Richard Zackrison flyttade till Sverige 1980. Vid samma tidpunkt började IDI användas på svenska. Instrumentet har sedan dess kontinuerligt utvecklats för svenska förhållanden. I augusti 2012 har det tagits fram ca 110 000 IDI-profiler i Sverige vilket gör att det finns en mycket trovärdig statistik.</a:t>
                </a:r>
              </a:p>
              <a:p>
                <a:pPr algn="just"/>
                <a:endParaRPr lang="sv-SE" sz="1100" dirty="0">
                  <a:solidFill>
                    <a:schemeClr val="bg1"/>
                  </a:solidFill>
                  <a:latin typeface="Arial" panose="020B0604020202020204" pitchFamily="34" charset="0"/>
                  <a:cs typeface="Arial" panose="020B0604020202020204" pitchFamily="34" charset="0"/>
                </a:endParaRPr>
              </a:p>
              <a:p>
                <a:pPr algn="just"/>
                <a:r>
                  <a:rPr lang="sv-SE" sz="1100" dirty="0">
                    <a:solidFill>
                      <a:schemeClr val="bg1"/>
                    </a:solidFill>
                    <a:latin typeface="Arial" panose="020B0604020202020204" pitchFamily="34" charset="0"/>
                    <a:cs typeface="Arial" panose="020B0604020202020204" pitchFamily="34" charset="0"/>
                  </a:rPr>
                  <a:t>Instrumentet mäter en persons beteende i tre dimensioner. </a:t>
                </a:r>
              </a:p>
              <a:p>
                <a:pPr algn="just"/>
                <a:r>
                  <a:rPr lang="sv-SE" sz="1100" dirty="0">
                    <a:solidFill>
                      <a:schemeClr val="bg1"/>
                    </a:solidFill>
                    <a:latin typeface="Arial" panose="020B0604020202020204" pitchFamily="34" charset="0"/>
                    <a:cs typeface="Arial" panose="020B0604020202020204" pitchFamily="34" charset="0"/>
                  </a:rPr>
                  <a:t>Den första visar i vilken grad en person upplevs sträva efter att påverka och kontrollera andra. Den andra mäter den grad av känslomässig kontakt personen upplevs sträva efter. Dessa två dimensioner kan ställas mot varandra i en matris, som då beskriver fyra så kallade grundbeteendestilar. </a:t>
                </a:r>
              </a:p>
              <a:p>
                <a:pPr algn="just"/>
                <a:endParaRPr lang="sv-SE" sz="1100" dirty="0">
                  <a:solidFill>
                    <a:schemeClr val="bg1"/>
                  </a:solidFill>
                  <a:latin typeface="Arial" panose="020B0604020202020204" pitchFamily="34" charset="0"/>
                  <a:cs typeface="Arial" panose="020B0604020202020204" pitchFamily="34" charset="0"/>
                </a:endParaRPr>
              </a:p>
              <a:p>
                <a:pPr algn="just"/>
                <a:r>
                  <a:rPr lang="sv-SE" sz="1100" dirty="0">
                    <a:solidFill>
                      <a:schemeClr val="bg1"/>
                    </a:solidFill>
                    <a:latin typeface="Arial" panose="020B0604020202020204" pitchFamily="34" charset="0"/>
                    <a:cs typeface="Arial" panose="020B0604020202020204" pitchFamily="34" charset="0"/>
                  </a:rPr>
                  <a:t>Alla fyra beteendestilar är lika resultatinriktade och effektiva, men på fyra olika sätt. </a:t>
                </a:r>
              </a:p>
              <a:p>
                <a:pPr algn="just"/>
                <a:r>
                  <a:rPr lang="sv-SE" sz="1100" dirty="0">
                    <a:solidFill>
                      <a:schemeClr val="bg1"/>
                    </a:solidFill>
                    <a:latin typeface="Arial" panose="020B0604020202020204" pitchFamily="34" charset="0"/>
                    <a:cs typeface="Arial" panose="020B0604020202020204" pitchFamily="34" charset="0"/>
                  </a:rPr>
                  <a:t>Vi kallar dem Motivator, </a:t>
                </a:r>
                <a:r>
                  <a:rPr lang="sv-SE" sz="1100" dirty="0" err="1">
                    <a:solidFill>
                      <a:schemeClr val="bg1"/>
                    </a:solidFill>
                    <a:latin typeface="Arial" panose="020B0604020202020204" pitchFamily="34" charset="0"/>
                    <a:cs typeface="Arial" panose="020B0604020202020204" pitchFamily="34" charset="0"/>
                  </a:rPr>
                  <a:t>Producer</a:t>
                </a:r>
                <a:r>
                  <a:rPr lang="sv-SE" sz="1100" dirty="0">
                    <a:solidFill>
                      <a:schemeClr val="bg1"/>
                    </a:solidFill>
                    <a:latin typeface="Arial" panose="020B0604020202020204" pitchFamily="34" charset="0"/>
                    <a:cs typeface="Arial" panose="020B0604020202020204" pitchFamily="34" charset="0"/>
                  </a:rPr>
                  <a:t>, Processor och </a:t>
                </a:r>
                <a:r>
                  <a:rPr lang="sv-SE" sz="1100" dirty="0" err="1">
                    <a:solidFill>
                      <a:schemeClr val="bg1"/>
                    </a:solidFill>
                    <a:latin typeface="Arial" panose="020B0604020202020204" pitchFamily="34" charset="0"/>
                    <a:cs typeface="Arial" panose="020B0604020202020204" pitchFamily="34" charset="0"/>
                  </a:rPr>
                  <a:t>Relator</a:t>
                </a:r>
                <a:r>
                  <a:rPr lang="sv-SE" sz="1100" dirty="0">
                    <a:solidFill>
                      <a:schemeClr val="bg1"/>
                    </a:solidFill>
                    <a:latin typeface="Arial" panose="020B0604020202020204" pitchFamily="34" charset="0"/>
                    <a:cs typeface="Arial" panose="020B0604020202020204" pitchFamily="34" charset="0"/>
                  </a:rPr>
                  <a:t> efter de styrkor som tydligast är förknippade med stilarna.</a:t>
                </a:r>
              </a:p>
              <a:p>
                <a:pPr algn="just"/>
                <a:endParaRPr lang="sv-SE" sz="1100" dirty="0">
                  <a:solidFill>
                    <a:schemeClr val="bg1"/>
                  </a:solidFill>
                  <a:latin typeface="Arial" panose="020B0604020202020204" pitchFamily="34" charset="0"/>
                  <a:cs typeface="Arial" panose="020B0604020202020204" pitchFamily="34" charset="0"/>
                </a:endParaRPr>
              </a:p>
              <a:p>
                <a:pPr algn="just"/>
                <a:r>
                  <a:rPr lang="sv-SE" sz="1100" dirty="0">
                    <a:solidFill>
                      <a:schemeClr val="bg1"/>
                    </a:solidFill>
                    <a:latin typeface="Arial" panose="020B0604020202020204" pitchFamily="34" charset="0"/>
                    <a:cs typeface="Arial" panose="020B0604020202020204" pitchFamily="34" charset="0"/>
                  </a:rPr>
                  <a:t>Den tredje dimensionen - </a:t>
                </a:r>
                <a:r>
                  <a:rPr lang="sv-SE" sz="1100" dirty="0" err="1">
                    <a:solidFill>
                      <a:schemeClr val="bg1"/>
                    </a:solidFill>
                    <a:latin typeface="Arial" panose="020B0604020202020204" pitchFamily="34" charset="0"/>
                    <a:cs typeface="Arial" panose="020B0604020202020204" pitchFamily="34" charset="0"/>
                  </a:rPr>
                  <a:t>Adaptability</a:t>
                </a:r>
                <a:r>
                  <a:rPr lang="sv-SE" sz="1100" dirty="0">
                    <a:solidFill>
                      <a:schemeClr val="bg1"/>
                    </a:solidFill>
                    <a:latin typeface="Arial" panose="020B0604020202020204" pitchFamily="34" charset="0"/>
                    <a:cs typeface="Arial" panose="020B0604020202020204" pitchFamily="34" charset="0"/>
                  </a:rPr>
                  <a:t> - mäter hur individen upplevs anpassa sin beteendestil till situationens och andra individers behov. </a:t>
                </a:r>
              </a:p>
              <a:p>
                <a:pPr algn="just"/>
                <a:endParaRPr lang="sv-SE" sz="1100" dirty="0">
                  <a:solidFill>
                    <a:schemeClr val="bg1"/>
                  </a:solidFill>
                  <a:latin typeface="Arial" panose="020B0604020202020204" pitchFamily="34" charset="0"/>
                  <a:cs typeface="Arial" panose="020B0604020202020204" pitchFamily="34" charset="0"/>
                </a:endParaRPr>
              </a:p>
              <a:p>
                <a:pPr algn="just"/>
                <a:r>
                  <a:rPr lang="sv-SE" sz="1100" dirty="0">
                    <a:solidFill>
                      <a:schemeClr val="bg1"/>
                    </a:solidFill>
                    <a:latin typeface="Arial" panose="020B0604020202020204" pitchFamily="34" charset="0"/>
                    <a:cs typeface="Arial" panose="020B0604020202020204" pitchFamily="34" charset="0"/>
                  </a:rPr>
                  <a:t>Att kunna anpassa sin beteendestil till andra människors behov och till olika situationers behov påverkar samarbetsförmågan, den personliga effektiviteten, toleransen för andra människor, etc. Det är en förmåga som man genom insikt och träning medvetet kan </a:t>
                </a:r>
                <a:r>
                  <a:rPr lang="sv-SE" sz="1100" dirty="0" err="1">
                    <a:solidFill>
                      <a:schemeClr val="bg1"/>
                    </a:solidFill>
                    <a:latin typeface="Arial" panose="020B0604020202020204" pitchFamily="34" charset="0"/>
                    <a:cs typeface="Arial" panose="020B0604020202020204" pitchFamily="34" charset="0"/>
                  </a:rPr>
                  <a:t>utveckl</a:t>
                </a:r>
                <a:endParaRPr lang="sv-SE" sz="1100" dirty="0">
                  <a:solidFill>
                    <a:schemeClr val="bg1"/>
                  </a:solidFill>
                  <a:latin typeface="Arial" panose="020B0604020202020204" pitchFamily="34" charset="0"/>
                  <a:cs typeface="Arial" panose="020B0604020202020204" pitchFamily="34" charset="0"/>
                </a:endParaRPr>
              </a:p>
            </p:txBody>
          </p:sp>
        </p:grpSp>
        <p:sp>
          <p:nvSpPr>
            <p:cNvPr id="10" name="textruta 9"/>
            <p:cNvSpPr txBox="1"/>
            <p:nvPr/>
          </p:nvSpPr>
          <p:spPr>
            <a:xfrm>
              <a:off x="9032" y="855047"/>
              <a:ext cx="5089563" cy="338081"/>
            </a:xfrm>
            <a:prstGeom prst="rect">
              <a:avLst/>
            </a:prstGeom>
            <a:noFill/>
            <a:ln>
              <a:noFill/>
            </a:ln>
          </p:spPr>
          <p:txBody>
            <a:bodyPr wrap="square" rtlCol="0">
              <a:spAutoFit/>
            </a:bodyPr>
            <a:lstStyle/>
            <a:p>
              <a:r>
                <a:rPr lang="sv-SE" sz="28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IDI - ett instrument för beteendeprofil</a:t>
              </a:r>
            </a:p>
          </p:txBody>
        </p:sp>
      </p:grpSp>
    </p:spTree>
    <p:extLst>
      <p:ext uri="{BB962C8B-B14F-4D97-AF65-F5344CB8AC3E}">
        <p14:creationId xmlns:p14="http://schemas.microsoft.com/office/powerpoint/2010/main" val="2698147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067" y="170143"/>
            <a:ext cx="2406650" cy="611572"/>
          </a:xfrm>
          <a:prstGeom prst="rect">
            <a:avLst/>
          </a:prstGeom>
        </p:spPr>
      </p:pic>
      <p:grpSp>
        <p:nvGrpSpPr>
          <p:cNvPr id="24" name="Grupp 23"/>
          <p:cNvGrpSpPr/>
          <p:nvPr/>
        </p:nvGrpSpPr>
        <p:grpSpPr>
          <a:xfrm>
            <a:off x="0" y="889000"/>
            <a:ext cx="6858000" cy="9017000"/>
            <a:chOff x="-226221" y="634863"/>
            <a:chExt cx="5033587" cy="5801753"/>
          </a:xfrm>
        </p:grpSpPr>
        <p:grpSp>
          <p:nvGrpSpPr>
            <p:cNvPr id="23" name="Grupp 22"/>
            <p:cNvGrpSpPr/>
            <p:nvPr/>
          </p:nvGrpSpPr>
          <p:grpSpPr>
            <a:xfrm>
              <a:off x="-226221" y="634863"/>
              <a:ext cx="5033587" cy="5801753"/>
              <a:chOff x="-226221" y="634863"/>
              <a:chExt cx="5033587" cy="5801753"/>
            </a:xfrm>
          </p:grpSpPr>
          <p:sp>
            <p:nvSpPr>
              <p:cNvPr id="21" name="Rektangel 20"/>
              <p:cNvSpPr/>
              <p:nvPr/>
            </p:nvSpPr>
            <p:spPr>
              <a:xfrm>
                <a:off x="-226221" y="634863"/>
                <a:ext cx="5033587" cy="5801753"/>
              </a:xfrm>
              <a:prstGeom prst="rect">
                <a:avLst/>
              </a:prstGeom>
              <a:gradFill>
                <a:gsLst>
                  <a:gs pos="0">
                    <a:schemeClr val="accent2"/>
                  </a:gs>
                  <a:gs pos="100000">
                    <a:srgbClr val="F6881F"/>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Rektangel 7"/>
              <p:cNvSpPr/>
              <p:nvPr/>
            </p:nvSpPr>
            <p:spPr>
              <a:xfrm>
                <a:off x="-65656" y="1283184"/>
                <a:ext cx="4770485" cy="4673527"/>
              </a:xfrm>
              <a:prstGeom prst="rect">
                <a:avLst/>
              </a:prstGeom>
              <a:ln>
                <a:noFill/>
              </a:ln>
            </p:spPr>
            <p:txBody>
              <a:bodyPr wrap="square">
                <a:spAutoFit/>
              </a:bodyPr>
              <a:lstStyle/>
              <a:p>
                <a:pPr marL="285750" indent="-285750">
                  <a:buFont typeface="Arial" panose="020B0604020202020204" pitchFamily="34" charset="0"/>
                  <a:buChar char="•"/>
                </a:pPr>
                <a:r>
                  <a:rPr lang="sv-SE" dirty="0">
                    <a:solidFill>
                      <a:schemeClr val="bg1"/>
                    </a:solidFill>
                    <a:latin typeface="Arial" panose="020B0604020202020204" pitchFamily="34" charset="0"/>
                    <a:cs typeface="Arial" panose="020B0604020202020204" pitchFamily="34" charset="0"/>
                  </a:rPr>
                  <a:t>Ledar- &amp; medarbetarutveckling</a:t>
                </a:r>
              </a:p>
              <a:p>
                <a:pPr marL="285750" indent="-285750">
                  <a:buFont typeface="Arial" panose="020B0604020202020204" pitchFamily="34" charset="0"/>
                  <a:buChar char="•"/>
                </a:pPr>
                <a:r>
                  <a:rPr lang="sv-SE" dirty="0">
                    <a:solidFill>
                      <a:schemeClr val="bg1"/>
                    </a:solidFill>
                    <a:latin typeface="Arial" panose="020B0604020202020204" pitchFamily="34" charset="0"/>
                    <a:cs typeface="Arial" panose="020B0604020202020204" pitchFamily="34" charset="0"/>
                  </a:rPr>
                  <a:t>HR</a:t>
                </a:r>
              </a:p>
              <a:p>
                <a:pPr marL="285750" indent="-285750">
                  <a:buFont typeface="Arial" panose="020B0604020202020204" pitchFamily="34" charset="0"/>
                  <a:buChar char="•"/>
                </a:pPr>
                <a:r>
                  <a:rPr lang="sv-SE" dirty="0">
                    <a:solidFill>
                      <a:schemeClr val="bg1"/>
                    </a:solidFill>
                    <a:latin typeface="Arial" panose="020B0604020202020204" pitchFamily="34" charset="0"/>
                    <a:cs typeface="Arial" panose="020B0604020202020204" pitchFamily="34" charset="0"/>
                  </a:rPr>
                  <a:t>Rekrytering</a:t>
                </a: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r>
                  <a:rPr lang="sv-SE" sz="1200" i="1" dirty="0">
                    <a:solidFill>
                      <a:schemeClr val="bg1"/>
                    </a:solidFill>
                    <a:latin typeface="Arial" panose="020B0604020202020204" pitchFamily="34" charset="0"/>
                    <a:cs typeface="Arial" panose="020B0604020202020204" pitchFamily="34" charset="0"/>
                  </a:rPr>
                  <a:t>Företaget startades 2006. I dag består företaget av 11 seniora konsulter med ledar- och personalchefserfarenhet från små och stora företag i såväl privat som offentlig sektor. Vi ser flexibilitet, behovsanpassning och en lokal marknadskännedom som våra framgångsfaktorer. Företaget har sitt säte i Linköping och verkar främst i Östergötland.</a:t>
                </a:r>
              </a:p>
              <a:p>
                <a:endParaRPr lang="sv-SE" sz="1200" i="1" dirty="0">
                  <a:solidFill>
                    <a:schemeClr val="bg1"/>
                  </a:solidFill>
                  <a:latin typeface="Arial" panose="020B0604020202020204" pitchFamily="34" charset="0"/>
                  <a:cs typeface="Arial" panose="020B0604020202020204" pitchFamily="34" charset="0"/>
                </a:endParaRPr>
              </a:p>
              <a:p>
                <a:r>
                  <a:rPr lang="sv-SE" sz="1200" i="1" dirty="0">
                    <a:solidFill>
                      <a:schemeClr val="bg1"/>
                    </a:solidFill>
                    <a:latin typeface="Arial" panose="020B0604020202020204" pitchFamily="34" charset="0"/>
                    <a:cs typeface="Arial" panose="020B0604020202020204" pitchFamily="34" charset="0"/>
                  </a:rPr>
                  <a:t>Pris:</a:t>
                </a:r>
              </a:p>
              <a:p>
                <a:r>
                  <a:rPr lang="sv-SE" sz="1200" i="1" dirty="0">
                    <a:solidFill>
                      <a:schemeClr val="bg1"/>
                    </a:solidFill>
                    <a:latin typeface="Arial" panose="020B0604020202020204" pitchFamily="34" charset="0"/>
                    <a:cs typeface="Arial" panose="020B0604020202020204" pitchFamily="34" charset="0"/>
                  </a:rPr>
                  <a:t>1 person </a:t>
                </a:r>
                <a:r>
                  <a:rPr lang="sv-SE" sz="1200" i="1" dirty="0" err="1">
                    <a:solidFill>
                      <a:schemeClr val="bg1"/>
                    </a:solidFill>
                    <a:latin typeface="Arial" panose="020B0604020202020204" pitchFamily="34" charset="0"/>
                    <a:cs typeface="Arial" panose="020B0604020202020204" pitchFamily="34" charset="0"/>
                  </a:rPr>
                  <a:t>inkl</a:t>
                </a:r>
                <a:r>
                  <a:rPr lang="sv-SE" sz="1200" i="1" dirty="0">
                    <a:solidFill>
                      <a:schemeClr val="bg1"/>
                    </a:solidFill>
                    <a:latin typeface="Arial" panose="020B0604020202020204" pitchFamily="34" charset="0"/>
                    <a:cs typeface="Arial" panose="020B0604020202020204" pitchFamily="34" charset="0"/>
                  </a:rPr>
                  <a:t> IDI-profil – 24 500 kr</a:t>
                </a:r>
              </a:p>
              <a:p>
                <a:r>
                  <a:rPr lang="sv-SE" sz="1200" i="1" dirty="0">
                    <a:solidFill>
                      <a:schemeClr val="bg1"/>
                    </a:solidFill>
                    <a:latin typeface="Arial" panose="020B0604020202020204" pitchFamily="34" charset="0"/>
                    <a:cs typeface="Arial" panose="020B0604020202020204" pitchFamily="34" charset="0"/>
                  </a:rPr>
                  <a:t>2 personer </a:t>
                </a:r>
                <a:r>
                  <a:rPr lang="sv-SE" sz="1200" i="1" dirty="0" err="1">
                    <a:solidFill>
                      <a:schemeClr val="bg1"/>
                    </a:solidFill>
                    <a:latin typeface="Arial" panose="020B0604020202020204" pitchFamily="34" charset="0"/>
                    <a:cs typeface="Arial" panose="020B0604020202020204" pitchFamily="34" charset="0"/>
                  </a:rPr>
                  <a:t>inkl</a:t>
                </a:r>
                <a:r>
                  <a:rPr lang="sv-SE" sz="1200" i="1" dirty="0">
                    <a:solidFill>
                      <a:schemeClr val="bg1"/>
                    </a:solidFill>
                    <a:latin typeface="Arial" panose="020B0604020202020204" pitchFamily="34" charset="0"/>
                    <a:cs typeface="Arial" panose="020B0604020202020204" pitchFamily="34" charset="0"/>
                  </a:rPr>
                  <a:t> IDI-profiler – 36 000 kr</a:t>
                </a:r>
              </a:p>
              <a:p>
                <a:r>
                  <a:rPr lang="sv-SE" sz="1200" i="1" dirty="0">
                    <a:solidFill>
                      <a:schemeClr val="bg1"/>
                    </a:solidFill>
                    <a:latin typeface="Arial" panose="020B0604020202020204" pitchFamily="34" charset="0"/>
                    <a:cs typeface="Arial" panose="020B0604020202020204" pitchFamily="34" charset="0"/>
                  </a:rPr>
                  <a:t>3 personer </a:t>
                </a:r>
                <a:r>
                  <a:rPr lang="sv-SE" sz="1200" i="1" dirty="0" err="1">
                    <a:solidFill>
                      <a:schemeClr val="bg1"/>
                    </a:solidFill>
                    <a:latin typeface="Arial" panose="020B0604020202020204" pitchFamily="34" charset="0"/>
                    <a:cs typeface="Arial" panose="020B0604020202020204" pitchFamily="34" charset="0"/>
                  </a:rPr>
                  <a:t>inkl</a:t>
                </a:r>
                <a:r>
                  <a:rPr lang="sv-SE" sz="1200" i="1" dirty="0">
                    <a:solidFill>
                      <a:schemeClr val="bg1"/>
                    </a:solidFill>
                    <a:latin typeface="Arial" panose="020B0604020202020204" pitchFamily="34" charset="0"/>
                    <a:cs typeface="Arial" panose="020B0604020202020204" pitchFamily="34" charset="0"/>
                  </a:rPr>
                  <a:t> IDI-profiler – 45 000 kr</a:t>
                </a:r>
              </a:p>
              <a:p>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algn="ctr"/>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a:p>
                <a:pPr marL="285750" indent="-285750" algn="ctr">
                  <a:buFont typeface="Arial" panose="020B0604020202020204" pitchFamily="34" charset="0"/>
                  <a:buChar char="•"/>
                </a:pPr>
                <a:endParaRPr lang="sv-SE" sz="16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endParaRPr>
              </a:p>
            </p:txBody>
          </p:sp>
        </p:grpSp>
        <p:sp>
          <p:nvSpPr>
            <p:cNvPr id="10" name="textruta 9"/>
            <p:cNvSpPr txBox="1"/>
            <p:nvPr/>
          </p:nvSpPr>
          <p:spPr>
            <a:xfrm>
              <a:off x="118626" y="1015752"/>
              <a:ext cx="4343893" cy="238645"/>
            </a:xfrm>
            <a:prstGeom prst="rect">
              <a:avLst/>
            </a:prstGeom>
            <a:noFill/>
            <a:ln>
              <a:noFill/>
            </a:ln>
          </p:spPr>
          <p:txBody>
            <a:bodyPr wrap="square" rtlCol="0">
              <a:spAutoFit/>
            </a:bodyPr>
            <a:lstStyle/>
            <a:p>
              <a:pPr algn="ctr"/>
              <a:endParaRPr lang="sv-SE"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grpSp>
      <p:sp>
        <p:nvSpPr>
          <p:cNvPr id="2" name="Rektangel 1"/>
          <p:cNvSpPr/>
          <p:nvPr/>
        </p:nvSpPr>
        <p:spPr>
          <a:xfrm>
            <a:off x="254000" y="8546270"/>
            <a:ext cx="6604000" cy="1300356"/>
          </a:xfrm>
          <a:prstGeom prst="rect">
            <a:avLst/>
          </a:prstGeom>
        </p:spPr>
        <p:txBody>
          <a:bodyPr wrap="square">
            <a:spAutoFit/>
          </a:bodyPr>
          <a:lstStyle/>
          <a:p>
            <a:pPr algn="r">
              <a:spcAft>
                <a:spcPts val="0"/>
              </a:spcAft>
            </a:pPr>
            <a:r>
              <a:rPr lang="sv-SE" sz="105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 </a:t>
            </a:r>
            <a:endParaRPr lang="sv-SE" sz="140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endParaRPr lang="sv-SE" sz="105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sv-SE" sz="1050" dirty="0" err="1">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Paragera</a:t>
            </a:r>
            <a:r>
              <a:rPr lang="sv-SE" sz="105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 AB</a:t>
            </a:r>
            <a:r>
              <a:rPr lang="sv-SE" sz="140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 </a:t>
            </a:r>
          </a:p>
          <a:p>
            <a:pPr algn="r">
              <a:spcAft>
                <a:spcPts val="0"/>
              </a:spcAft>
            </a:pPr>
            <a:r>
              <a:rPr lang="sv-SE" sz="105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Tanneforsgatan 3</a:t>
            </a:r>
            <a:endParaRPr lang="sv-SE" sz="140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sv-SE" sz="105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582 24 Linköping</a:t>
            </a:r>
            <a:endParaRPr lang="sv-SE" sz="140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sv-SE" sz="105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013-470 40 40</a:t>
            </a:r>
            <a:endParaRPr lang="sv-SE" sz="140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endParaRPr>
          </a:p>
          <a:p>
            <a:pPr algn="r">
              <a:spcAft>
                <a:spcPts val="0"/>
              </a:spcAft>
            </a:pPr>
            <a:r>
              <a:rPr lang="sv-SE" sz="105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rPr>
              <a:t>Organisationsnummer: 556784-3668</a:t>
            </a:r>
            <a:endParaRPr lang="sv-SE" sz="1400" dirty="0">
              <a:solidFill>
                <a:schemeClr val="bg1"/>
              </a:solidFill>
              <a:effectLst>
                <a:outerShdw blurRad="50800" dist="38100" dir="2700000" algn="tl" rotWithShape="0">
                  <a:prstClr val="black">
                    <a:alpha val="40000"/>
                  </a:prstClr>
                </a:outerShdw>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ktangel 4"/>
          <p:cNvSpPr/>
          <p:nvPr/>
        </p:nvSpPr>
        <p:spPr>
          <a:xfrm>
            <a:off x="443908" y="1166215"/>
            <a:ext cx="5944256" cy="584775"/>
          </a:xfrm>
          <a:prstGeom prst="rect">
            <a:avLst/>
          </a:prstGeom>
        </p:spPr>
        <p:txBody>
          <a:bodyPr wrap="none">
            <a:spAutoFit/>
          </a:bodyPr>
          <a:lstStyle/>
          <a:p>
            <a:pPr algn="ctr"/>
            <a:r>
              <a:rPr lang="sv-SE" sz="3200" dirty="0" err="1">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Paragera</a:t>
            </a:r>
            <a:r>
              <a:rPr lang="sv-SE" sz="3200" dirty="0">
                <a:solidFill>
                  <a:schemeClr val="bg1"/>
                </a:solidFill>
                <a:effectLst>
                  <a:outerShdw blurRad="50800" dist="38100" dir="5400000" algn="t" rotWithShape="0">
                    <a:prstClr val="black">
                      <a:alpha val="40000"/>
                    </a:prstClr>
                  </a:outerShdw>
                </a:effectLst>
                <a:latin typeface="Arial" panose="020B0604020202020204" pitchFamily="34" charset="0"/>
                <a:cs typeface="Arial" panose="020B0604020202020204" pitchFamily="34" charset="0"/>
              </a:rPr>
              <a:t> erbjuder tjänster inom</a:t>
            </a:r>
            <a:endParaRPr lang="sv-SE" sz="3200" b="1" dirty="0">
              <a:solidFill>
                <a:schemeClr val="bg1"/>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endParaRPr>
          </a:p>
        </p:txBody>
      </p:sp>
      <p:pic>
        <p:nvPicPr>
          <p:cNvPr id="20" name="Bildobjekt 19">
            <a:extLst>
              <a:ext uri="{FF2B5EF4-FFF2-40B4-BE49-F238E27FC236}">
                <a16:creationId xmlns:a16="http://schemas.microsoft.com/office/drawing/2014/main" id="{CF23129A-CAE4-4A7F-8A37-0AAB26579966}"/>
              </a:ext>
            </a:extLst>
          </p:cNvPr>
          <p:cNvPicPr>
            <a:picLocks noChangeAspect="1"/>
          </p:cNvPicPr>
          <p:nvPr/>
        </p:nvPicPr>
        <p:blipFill>
          <a:blip r:embed="rId3"/>
          <a:stretch>
            <a:fillRect/>
          </a:stretch>
        </p:blipFill>
        <p:spPr>
          <a:xfrm>
            <a:off x="-1" y="3368938"/>
            <a:ext cx="6864629" cy="2697395"/>
          </a:xfrm>
          <a:prstGeom prst="rect">
            <a:avLst/>
          </a:prstGeom>
        </p:spPr>
      </p:pic>
    </p:spTree>
    <p:extLst>
      <p:ext uri="{BB962C8B-B14F-4D97-AF65-F5344CB8AC3E}">
        <p14:creationId xmlns:p14="http://schemas.microsoft.com/office/powerpoint/2010/main" val="3683878158"/>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3337</TotalTime>
  <Words>980</Words>
  <Application>Microsoft Office PowerPoint</Application>
  <PresentationFormat>A4 (210 x 297 mm)</PresentationFormat>
  <Paragraphs>115</Paragraphs>
  <Slides>7</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Calibri Light</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Thomas Engström</dc:creator>
  <cp:lastModifiedBy>Mats Klippinger</cp:lastModifiedBy>
  <cp:revision>180</cp:revision>
  <cp:lastPrinted>2016-02-01T16:00:13Z</cp:lastPrinted>
  <dcterms:created xsi:type="dcterms:W3CDTF">2016-01-12T12:24:06Z</dcterms:created>
  <dcterms:modified xsi:type="dcterms:W3CDTF">2019-01-07T15:04:56Z</dcterms:modified>
</cp:coreProperties>
</file>